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7B1E802-4569-428C-951F-6DDFD6668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6B8452-E37C-4765-908D-95AB3A9ED131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2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7B6638-5ED3-459A-B46C-9AD9F84595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3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DB4F3-4955-4F18-AAC5-8024544EE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25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61D87-F33D-4F00-8B8E-D717211AC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179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41F3F-4A05-4D81-964B-0059412310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05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C6DBA-FFED-4ABA-AB82-48FE008D64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20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E0BBB-1C3A-47B3-B876-9709F8F9FB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94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1DBE3-C6D3-4F81-A72E-A73CE64892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63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109E8-C1C0-4551-8EC9-59951A1535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65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C7167-1BF1-48E9-A273-E040FA70EA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55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E9955-8E59-40FD-85C3-4682819F7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484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E131E-D936-4DDE-AD9C-05D6E0602E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60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5194F-9733-4405-A94B-927A3D3BCC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25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458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59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9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60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0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0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5BFB51D-C2CF-4094-BB3B-A04C669FEE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sz="4800" dirty="0" smtClean="0">
                <a:ea typeface="ＭＳ Ｐゴシック" charset="-128"/>
              </a:rPr>
              <a:t>014. </a:t>
            </a:r>
            <a:r>
              <a:rPr lang="ja-JP" altLang="en-US" sz="4800" smtClean="0">
                <a:ea typeface="ＭＳ Ｐゴシック" charset="-128"/>
              </a:rPr>
              <a:t>“</a:t>
            </a:r>
            <a:r>
              <a:rPr lang="en-US" altLang="ja-JP" sz="4800" dirty="0" smtClean="0">
                <a:ea typeface="ＭＳ Ｐゴシック" charset="-128"/>
              </a:rPr>
              <a:t>Internal – External”</a:t>
            </a:r>
            <a:br>
              <a:rPr lang="en-US" altLang="ja-JP" sz="4800" dirty="0" smtClean="0">
                <a:ea typeface="ＭＳ Ｐゴシック" charset="-128"/>
              </a:rPr>
            </a:br>
            <a:r>
              <a:rPr lang="en-US" altLang="ja-JP" sz="4800" dirty="0" smtClean="0">
                <a:ea typeface="ＭＳ Ｐゴシック" charset="-128"/>
              </a:rPr>
              <a:t> Model of Participatory Development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Replication of OPP Model of Participatory Development and its success/failure in Pakistan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200" b="1" dirty="0" smtClean="0">
                <a:ea typeface="ＭＳ Ｐゴシック" charset="-128"/>
              </a:rPr>
              <a:t>UNICEF Funded Urban Basic Services (UBS) program for the improvement of squatter settlements in Sukkur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663" y="1828800"/>
            <a:ext cx="8610600" cy="4648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ja-JP" sz="2500" smtClean="0">
                <a:ea typeface="ＭＳ Ｐゴシック" panose="020B0600070205080204" pitchFamily="34" charset="-128"/>
              </a:rPr>
              <a:t>Three Katchi Abadis of Sukkur were selected for this project. The total population was around 30,000 with around 2950 houses.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ja-JP" sz="2500" smtClean="0">
                <a:ea typeface="ＭＳ Ｐゴシック" panose="020B0600070205080204" pitchFamily="34" charset="-128"/>
              </a:rPr>
              <a:t>Domestic sewerage was being collected in a pond covering an area over 28 acre with an average depth of 8 ft.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ja-JP" sz="2500" smtClean="0">
                <a:ea typeface="ＭＳ Ｐゴシック" panose="020B0600070205080204" pitchFamily="34" charset="-128"/>
              </a:rPr>
              <a:t>In order to restore trust of communities, it was decided that government will first complete external work then communities can start internal work, so that both can be connected.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ja-JP" sz="2500" smtClean="0">
                <a:ea typeface="ＭＳ Ｐゴシック" panose="020B0600070205080204" pitchFamily="34" charset="-128"/>
              </a:rPr>
              <a:t>After completion of the external work, the Sukkur Municipal Corporation (SMC) failed to maintain the pumping station. Pond of wastewater was filled again.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534400" cy="4876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ja-JP" sz="2800" smtClean="0">
                <a:ea typeface="ＭＳ Ｐゴシック" panose="020B0600070205080204" pitchFamily="34" charset="-128"/>
              </a:rPr>
              <a:t>The failure of ‘external’ development badly affected the motivation of people for ‘internal’ work.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800" smtClean="0">
                <a:ea typeface="ＭＳ Ｐゴシック" panose="020B0600070205080204" pitchFamily="34" charset="-128"/>
              </a:rPr>
              <a:t>There were 4,550 houses in project area. The ‘internal’ development could not extend to more than 14 lanes consisting of 155 (3.4%) houses only.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800" smtClean="0">
                <a:ea typeface="ＭＳ Ｐゴシック" panose="020B0600070205080204" pitchFamily="34" charset="-128"/>
              </a:rPr>
              <a:t>OPP left this project in June 1995 by informing the failure on the part of SMC.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800" smtClean="0">
                <a:ea typeface="ＭＳ Ｐゴシック" panose="020B0600070205080204" pitchFamily="34" charset="-128"/>
              </a:rPr>
              <a:t>SMC did not continue to maintain the pumping station. The park was filled once again and all efforts of communities for internal work resulted in failure.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800" smtClean="0">
                <a:ea typeface="ＭＳ Ｐゴシック" panose="020B0600070205080204" pitchFamily="34" charset="-128"/>
              </a:rPr>
              <a:t>However, UNICEF considered this project as a success case and submitted it to UN-HABITAT  as  ‘best practices’. It was accepted as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2800" b="1" dirty="0" smtClean="0">
                <a:ea typeface="ＭＳ Ｐゴシック" charset="-128"/>
              </a:rPr>
              <a:t>Shelter for Low Income Communities Project: </a:t>
            </a:r>
            <a:br>
              <a:rPr lang="en-US" altLang="ja-JP" sz="2800" b="1" dirty="0" smtClean="0">
                <a:ea typeface="ＭＳ Ｐゴシック" charset="-128"/>
              </a:rPr>
            </a:br>
            <a:r>
              <a:rPr lang="en-US" altLang="ja-JP" sz="2800" b="1" dirty="0" smtClean="0">
                <a:ea typeface="ＭＳ Ｐゴシック" charset="-128"/>
              </a:rPr>
              <a:t>The World Bank Collaborative </a:t>
            </a:r>
            <a:r>
              <a:rPr lang="en-US" altLang="ja-JP" sz="2800" b="1" dirty="0" err="1" smtClean="0">
                <a:ea typeface="ＭＳ Ｐゴシック" charset="-128"/>
              </a:rPr>
              <a:t>Katchi</a:t>
            </a:r>
            <a:r>
              <a:rPr lang="en-US" altLang="ja-JP" sz="2800" b="1" dirty="0" smtClean="0">
                <a:ea typeface="ＭＳ Ｐゴシック" charset="-128"/>
              </a:rPr>
              <a:t> </a:t>
            </a:r>
            <a:r>
              <a:rPr lang="en-US" altLang="ja-JP" sz="2800" b="1" dirty="0" err="1" smtClean="0">
                <a:ea typeface="ＭＳ Ｐゴシック" charset="-128"/>
              </a:rPr>
              <a:t>Abadi</a:t>
            </a:r>
            <a:r>
              <a:rPr lang="en-US" altLang="ja-JP" sz="2800" b="1" dirty="0" smtClean="0">
                <a:ea typeface="ＭＳ Ｐゴシック" charset="-128"/>
              </a:rPr>
              <a:t> Improvement Program at Hyderabad</a:t>
            </a:r>
            <a:endParaRPr lang="en-US" altLang="ja-JP" sz="2800" b="1" dirty="0" smtClean="0">
              <a:ea typeface="MS Mincho" pitchFamily="49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772400" cy="4114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ja-JP" sz="2800" smtClean="0">
                <a:ea typeface="MS Mincho" pitchFamily="49" charset="-128"/>
              </a:rPr>
              <a:t>Communities were expected to extend volunteer cooperation.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ja-JP" sz="2800" smtClean="0">
                <a:ea typeface="MS Mincho" pitchFamily="49" charset="-128"/>
              </a:rPr>
              <a:t> Through verbal contract, it was decided that  first ‘external’ development would be completed and then communities would carry out ‘internal’ development.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ja-JP" sz="2800" smtClean="0">
                <a:ea typeface="MS Mincho" pitchFamily="49" charset="-128"/>
              </a:rPr>
              <a:t> But since the ‘external’ development was not completed within scheduled period of project, communities did not start the work for ‘internal’ development.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ja-JP" sz="2800" smtClean="0">
                <a:ea typeface="MS Mincho" pitchFamily="49" charset="-128"/>
              </a:rPr>
              <a:t>It was complete failure of the ‘internal-external’ model of participation.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4582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3600" b="1" dirty="0" smtClean="0">
                <a:ea typeface="ＭＳ Ｐゴシック" charset="-128"/>
              </a:rPr>
              <a:t>Findings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51816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700" smtClean="0">
                <a:ea typeface="ＭＳ Ｐゴシック" panose="020B0600070205080204" pitchFamily="34" charset="-128"/>
              </a:rPr>
              <a:t>The case of Orangi Town shows that </a:t>
            </a:r>
            <a:r>
              <a:rPr lang="en-US" altLang="ja-JP" sz="2700" b="1" smtClean="0">
                <a:ea typeface="ＭＳ Ｐゴシック" panose="020B0600070205080204" pitchFamily="34" charset="-128"/>
              </a:rPr>
              <a:t>communities possess high potential of self organization</a:t>
            </a:r>
            <a:r>
              <a:rPr lang="en-US" altLang="ja-JP" sz="2700" smtClean="0">
                <a:ea typeface="ＭＳ Ｐゴシック" panose="020B0600070205080204" pitchFamily="34" charset="-128"/>
              </a:rPr>
              <a:t> to solve their </a:t>
            </a:r>
            <a:r>
              <a:rPr lang="en-US" altLang="ja-JP" sz="2700" b="1" smtClean="0">
                <a:ea typeface="ＭＳ Ｐゴシック" panose="020B0600070205080204" pitchFamily="34" charset="-128"/>
              </a:rPr>
              <a:t>small scale</a:t>
            </a:r>
            <a:r>
              <a:rPr lang="en-US" altLang="ja-JP" sz="2700" smtClean="0">
                <a:ea typeface="ＭＳ Ｐゴシック" panose="020B0600070205080204" pitchFamily="34" charset="-128"/>
              </a:rPr>
              <a:t> infrastructure problems.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700" smtClean="0">
                <a:ea typeface="ＭＳ Ｐゴシック" panose="020B0600070205080204" pitchFamily="34" charset="-128"/>
              </a:rPr>
              <a:t>But government agencies try to utilize this potential through </a:t>
            </a:r>
            <a:r>
              <a:rPr lang="en-US" altLang="ja-JP" sz="2700" b="1" smtClean="0">
                <a:ea typeface="ＭＳ Ｐゴシック" panose="020B0600070205080204" pitchFamily="34" charset="-128"/>
              </a:rPr>
              <a:t>verbal contracts</a:t>
            </a:r>
            <a:r>
              <a:rPr lang="en-US" altLang="ja-JP" sz="2700" smtClean="0">
                <a:ea typeface="ＭＳ Ｐゴシック" panose="020B0600070205080204" pitchFamily="34" charset="-128"/>
              </a:rPr>
              <a:t> instead of legal contracts and agreements.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700" smtClean="0">
                <a:ea typeface="ＭＳ Ｐゴシック" panose="020B0600070205080204" pitchFamily="34" charset="-128"/>
              </a:rPr>
              <a:t> When  government agencies fail to complete external work, the efforts of communities  goes waste because their tertiary level work cannot be connected with hoped-for secondary and primary infrastructure.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700" smtClean="0">
                <a:ea typeface="ＭＳ Ｐゴシック" panose="020B0600070205080204" pitchFamily="34" charset="-128"/>
              </a:rPr>
              <a:t>Internal-external Model is  </a:t>
            </a:r>
            <a:r>
              <a:rPr lang="en-US" altLang="ja-JP" sz="2700" b="1" smtClean="0">
                <a:ea typeface="ＭＳ Ｐゴシック" panose="020B0600070205080204" pitchFamily="34" charset="-128"/>
              </a:rPr>
              <a:t>asymmetrical  in the role and power</a:t>
            </a:r>
            <a:r>
              <a:rPr lang="en-US" altLang="ja-JP" sz="2700" smtClean="0">
                <a:ea typeface="ＭＳ Ｐゴシック" panose="020B0600070205080204" pitchFamily="34" charset="-128"/>
              </a:rPr>
              <a:t> of decision making.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229600" cy="44958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ja-JP" smtClean="0">
                <a:ea typeface="ＭＳ Ｐゴシック" panose="020B0600070205080204" pitchFamily="34" charset="-128"/>
              </a:rPr>
              <a:t>This model propose division of labor between government and communities and  does not favor financial partnerships or subsidies.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ja-JP" smtClean="0">
                <a:ea typeface="ＭＳ Ｐゴシック" panose="020B0600070205080204" pitchFamily="34" charset="-128"/>
              </a:rPr>
              <a:t>Unless communities share risks and benefits they remain  less influential in such collaborations.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ja-JP" smtClean="0">
                <a:ea typeface="ＭＳ Ｐゴシック" panose="020B0600070205080204" pitchFamily="34" charset="-128"/>
              </a:rPr>
              <a:t>External Agents of Development exercised their Right to Exit from the project.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ja-JP" b="1" smtClean="0">
                <a:ea typeface="ＭＳ Ｐゴシック" panose="020B0600070205080204" pitchFamily="34" charset="-128"/>
              </a:rPr>
              <a:t>Public Private Partnership</a:t>
            </a:r>
            <a:r>
              <a:rPr lang="en-US" altLang="ja-JP" smtClean="0">
                <a:ea typeface="ＭＳ Ｐゴシック" panose="020B0600070205080204" pitchFamily="34" charset="-128"/>
              </a:rPr>
              <a:t> is considered as an alternative of this approach.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534400" cy="5638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ja-JP" sz="2400" b="1" smtClean="0">
                <a:ea typeface="ＭＳ Ｐゴシック" panose="020B0600070205080204" pitchFamily="34" charset="-128"/>
              </a:rPr>
              <a:t>Orangi Pilot Project (OPP)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 was involved to motivate local communities and to provide them social and technical training.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400" smtClean="0">
                <a:ea typeface="ＭＳ Ｐゴシック" panose="020B0600070205080204" pitchFamily="34" charset="-128"/>
              </a:rPr>
              <a:t>Communities  constructed underground sewerage in their lanes to discharge wastewater into nearby natural drains.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400" smtClean="0">
                <a:ea typeface="ＭＳ Ｐゴシック" panose="020B0600070205080204" pitchFamily="34" charset="-128"/>
              </a:rPr>
              <a:t>The accumulated results presented a dramatic change. </a:t>
            </a:r>
            <a:r>
              <a:rPr lang="en-US" altLang="ja-JP" sz="2400" b="1" smtClean="0">
                <a:ea typeface="ＭＳ Ｐゴシック" panose="020B0600070205080204" pitchFamily="34" charset="-128"/>
              </a:rPr>
              <a:t>1.29 million feet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 of underground sewerage was completed by the year 2001.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400" smtClean="0">
                <a:ea typeface="ＭＳ Ｐゴシック" panose="020B0600070205080204" pitchFamily="34" charset="-128"/>
              </a:rPr>
              <a:t>By February 2001, out of total </a:t>
            </a:r>
            <a:r>
              <a:rPr lang="en-US" altLang="ja-JP" sz="2400" b="1" smtClean="0">
                <a:ea typeface="ＭＳ Ｐゴシック" panose="020B0600070205080204" pitchFamily="34" charset="-128"/>
              </a:rPr>
              <a:t>104,917 houses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 more than   92,000 (88%) houses got connected with underground sewerage. 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400" smtClean="0">
                <a:ea typeface="ＭＳ Ｐゴシック" panose="020B0600070205080204" pitchFamily="34" charset="-128"/>
              </a:rPr>
              <a:t>Out of total 7,256 lanes, 6,134 (85%) got sewerage.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400" smtClean="0">
                <a:ea typeface="ＭＳ Ｐゴシック" panose="020B0600070205080204" pitchFamily="34" charset="-128"/>
              </a:rPr>
              <a:t> The work was completed in </a:t>
            </a:r>
            <a:r>
              <a:rPr lang="en-US" altLang="ja-JP" sz="2400" b="1" smtClean="0">
                <a:ea typeface="ＭＳ Ｐゴシック" panose="020B0600070205080204" pitchFamily="34" charset="-128"/>
              </a:rPr>
              <a:t>US$ 1.8 million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 and </a:t>
            </a:r>
            <a:r>
              <a:rPr lang="en-US" altLang="ja-JP" sz="2400" b="1" smtClean="0">
                <a:ea typeface="ＭＳ Ｐゴシック" panose="020B0600070205080204" pitchFamily="34" charset="-128"/>
              </a:rPr>
              <a:t>$ 1.7 million were contributed by people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 themselves.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400" smtClean="0">
                <a:ea typeface="ＭＳ Ｐゴシック" panose="020B0600070205080204" pitchFamily="34" charset="-128"/>
              </a:rPr>
              <a:t>OPP mainly worked in Orangi Town till Nov. 1989.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52400" y="152400"/>
            <a:ext cx="899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solidFill>
                  <a:schemeClr val="tx2"/>
                </a:solidFill>
                <a:cs typeface="Times New Roman" panose="02020603050405020304" pitchFamily="18" charset="0"/>
              </a:rPr>
              <a:t>Achievements  of OPP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2800" b="1" dirty="0" smtClean="0">
                <a:ea typeface="ＭＳ Ｐゴシック" charset="-128"/>
              </a:rPr>
              <a:t>Comparison of infrastructure by different Actors in Orangi Town (July 1980 – Nov. 1989)</a:t>
            </a:r>
          </a:p>
        </p:txBody>
      </p:sp>
      <p:graphicFrame>
        <p:nvGraphicFramePr>
          <p:cNvPr id="4157" name="Group 61"/>
          <p:cNvGraphicFramePr>
            <a:graphicFrameLocks noGrp="1"/>
          </p:cNvGraphicFramePr>
          <p:nvPr>
            <p:ph type="tbl" idx="1"/>
          </p:nvPr>
        </p:nvGraphicFramePr>
        <p:xfrm>
          <a:off x="228600" y="1219200"/>
          <a:ext cx="8686800" cy="5303838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Prominent Features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OPP Supervised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Self-Supervised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Provided by Local Govt.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number of lanes got sewerage system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1,195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2,403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497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4095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No. of Houses got benefit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17,403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39,221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6,567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63,191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Length of Sewer lines constructed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293,570 ft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622,708 ft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112,350 ft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1,028,628 ft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Investment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Rs. 4,661,170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Rs. 9,487,245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Rs. 10,111,500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Rs. 24,259,915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 cost per house for sewerage line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Rs. 268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Rs. 242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Rs. 1,544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 cost per running ft for sewerage line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Rs. 15.87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Rs. 15.23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Rs. 90.0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221" name="AutoShape 53"/>
          <p:cNvSpPr>
            <a:spLocks noChangeArrowheads="1"/>
          </p:cNvSpPr>
          <p:nvPr/>
        </p:nvSpPr>
        <p:spPr bwMode="auto">
          <a:xfrm>
            <a:off x="4343400" y="5638800"/>
            <a:ext cx="1371600" cy="838200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7222" name="AutoShape 54"/>
          <p:cNvSpPr>
            <a:spLocks noChangeArrowheads="1"/>
          </p:cNvSpPr>
          <p:nvPr/>
        </p:nvSpPr>
        <p:spPr bwMode="auto">
          <a:xfrm>
            <a:off x="2819400" y="5638800"/>
            <a:ext cx="1371600" cy="838200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7223" name="AutoShape 55"/>
          <p:cNvSpPr>
            <a:spLocks noChangeArrowheads="1"/>
          </p:cNvSpPr>
          <p:nvPr/>
        </p:nvSpPr>
        <p:spPr bwMode="auto">
          <a:xfrm>
            <a:off x="5943600" y="5638800"/>
            <a:ext cx="1371600" cy="838200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7224" name="AutoShape 56"/>
          <p:cNvSpPr>
            <a:spLocks noChangeArrowheads="1"/>
          </p:cNvSpPr>
          <p:nvPr/>
        </p:nvSpPr>
        <p:spPr bwMode="auto">
          <a:xfrm>
            <a:off x="2743200" y="4724400"/>
            <a:ext cx="1371600" cy="838200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7225" name="AutoShape 57"/>
          <p:cNvSpPr>
            <a:spLocks noChangeArrowheads="1"/>
          </p:cNvSpPr>
          <p:nvPr/>
        </p:nvSpPr>
        <p:spPr bwMode="auto">
          <a:xfrm>
            <a:off x="4343400" y="4724400"/>
            <a:ext cx="1371600" cy="838200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7226" name="AutoShape 58"/>
          <p:cNvSpPr>
            <a:spLocks noChangeArrowheads="1"/>
          </p:cNvSpPr>
          <p:nvPr/>
        </p:nvSpPr>
        <p:spPr bwMode="auto">
          <a:xfrm>
            <a:off x="5943600" y="4724400"/>
            <a:ext cx="1371600" cy="838200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762000" y="6553200"/>
            <a:ext cx="4737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cs typeface="Times New Roman" panose="02020603050405020304" pitchFamily="18" charset="0"/>
              </a:rPr>
              <a:t>Source: Extracted from data collected from OPP-RTI.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200" dirty="0" smtClean="0">
                <a:ea typeface="ＭＳ Ｐゴシック" charset="-128"/>
              </a:rPr>
              <a:t>Evolution of “Internal-External” Model of Participation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5562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ja-JP" sz="2400" b="1" i="1" smtClean="0">
                <a:solidFill>
                  <a:srgbClr val="66FF33"/>
                </a:solidFill>
                <a:ea typeface="ＭＳ Ｐゴシック" panose="020B0600070205080204" pitchFamily="34" charset="-128"/>
              </a:rPr>
              <a:t>Internal component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 of environmental infrastructure can be self financed, managed, constructed and maintained by local communities by utilizing their potential of self organized collective actions.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400" b="1" i="1" smtClean="0">
                <a:solidFill>
                  <a:srgbClr val="66FF33"/>
                </a:solidFill>
                <a:ea typeface="ＭＳ Ｐゴシック" panose="020B0600070205080204" pitchFamily="34" charset="-128"/>
              </a:rPr>
              <a:t>External components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 (e.g. trunk sewerage, pumping stations, treatment plant etc.) must be provided by the Government Agencies or International donors.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400" b="1" smtClean="0">
                <a:ea typeface="ＭＳ Ｐゴシック" panose="020B0600070205080204" pitchFamily="34" charset="-128"/>
              </a:rPr>
              <a:t>How Trust in “internal-external” was assumed to generate ?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No financial subsidy must be given to communities.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Self-financing can creates trust, confidence and sense of ownership.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If there is no financial partnerships, communities are not afraid to loose money if government agencies exit from the project. It provides more chances for communities to extend volunteer cooperation.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ja-JP" altLang="en-US" sz="20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282575"/>
            <a:ext cx="8153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200" b="1" dirty="0" smtClean="0">
                <a:ea typeface="ＭＳ Ｐゴシック" charset="-128"/>
              </a:rPr>
              <a:t>Experiencing “Internal-External” Model</a:t>
            </a:r>
            <a:br>
              <a:rPr lang="en-US" altLang="ja-JP" sz="3200" b="1" dirty="0" smtClean="0">
                <a:ea typeface="ＭＳ Ｐゴシック" charset="-128"/>
              </a:rPr>
            </a:br>
            <a:r>
              <a:rPr lang="en-US" altLang="ja-JP" sz="3200" b="1" dirty="0" smtClean="0">
                <a:ea typeface="ＭＳ Ｐゴシック" charset="-128"/>
              </a:rPr>
              <a:t>Results of three Case studies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382000" cy="5181600"/>
          </a:xfrm>
        </p:spPr>
        <p:txBody>
          <a:bodyPr/>
          <a:lstStyle/>
          <a:p>
            <a:pPr marL="533400" indent="-533400" algn="just" eaLnBrk="1" hangingPunct="1"/>
            <a:r>
              <a:rPr lang="en-US" altLang="ja-JP" sz="2000" b="1" smtClean="0">
                <a:ea typeface="ＭＳ Ｐゴシック" panose="020B0600070205080204" pitchFamily="34" charset="-128"/>
              </a:rPr>
              <a:t>Following three projects were started to involve communities on the principle of “Internal-external” model:</a:t>
            </a:r>
          </a:p>
          <a:p>
            <a:pPr marL="914400" lvl="1" indent="-457200" algn="just" eaLnBrk="1" hangingPunct="1">
              <a:buFont typeface="Wingdings" panose="05000000000000000000" pitchFamily="2" charset="2"/>
              <a:buAutoNum type="arabicPeriod"/>
            </a:pPr>
            <a:r>
              <a:rPr lang="en-US" altLang="ja-JP" sz="2000" b="1" smtClean="0">
                <a:ea typeface="ＭＳ Ｐゴシック" panose="020B0600070205080204" pitchFamily="34" charset="-128"/>
              </a:rPr>
              <a:t>Katchi Abadis Upgrading Program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 in Orangi Town Karachi (1991-95) Donor: ADB- Japan</a:t>
            </a:r>
          </a:p>
          <a:p>
            <a:pPr marL="914400" lvl="1" indent="-457200" algn="just" eaLnBrk="1" hangingPunct="1">
              <a:buFont typeface="Wingdings" panose="05000000000000000000" pitchFamily="2" charset="2"/>
              <a:buAutoNum type="arabicPeriod"/>
            </a:pPr>
            <a:r>
              <a:rPr lang="en-US" altLang="ja-JP" sz="2000" b="1" smtClean="0">
                <a:ea typeface="ＭＳ Ｐゴシック" panose="020B0600070205080204" pitchFamily="34" charset="-128"/>
              </a:rPr>
              <a:t>Urban Basic Services (UBS) Program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 in Sukkur (1990-1995)  	Donor: UNICEF</a:t>
            </a:r>
          </a:p>
          <a:p>
            <a:pPr marL="914400" lvl="1" indent="-457200" algn="just" eaLnBrk="1" hangingPunct="1">
              <a:buFont typeface="Wingdings" panose="05000000000000000000" pitchFamily="2" charset="2"/>
              <a:buAutoNum type="arabicPeriod"/>
            </a:pPr>
            <a:r>
              <a:rPr lang="en-US" altLang="ja-JP" sz="2000" b="1" smtClean="0">
                <a:ea typeface="ＭＳ Ｐゴシック" panose="020B0600070205080204" pitchFamily="34" charset="-128"/>
              </a:rPr>
              <a:t>Collaborative Katchi Abadis Improvement Program (CKAIP)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 (1991-95) Donor: World Bank Shelter Program </a:t>
            </a:r>
          </a:p>
          <a:p>
            <a:pPr marL="533400" indent="-533400" algn="just" eaLnBrk="1" hangingPunct="1"/>
            <a:r>
              <a:rPr lang="en-US" altLang="ja-JP" sz="2800" smtClean="0">
                <a:ea typeface="ＭＳ Ｐゴシック" panose="020B0600070205080204" pitchFamily="34" charset="-128"/>
              </a:rPr>
              <a:t>Scale of the Projects:</a:t>
            </a:r>
          </a:p>
          <a:p>
            <a:pPr marL="914400" lvl="1" indent="-457200" algn="just" eaLnBrk="1" hangingPunct="1"/>
            <a:r>
              <a:rPr lang="en-US" altLang="ja-JP" sz="2400" smtClean="0">
                <a:ea typeface="ＭＳ Ｐゴシック" panose="020B0600070205080204" pitchFamily="34" charset="-128"/>
              </a:rPr>
              <a:t>Large scale in selected urban settlements.</a:t>
            </a:r>
          </a:p>
          <a:p>
            <a:pPr marL="533400" indent="-533400" algn="just" eaLnBrk="1" hangingPunct="1"/>
            <a:r>
              <a:rPr lang="en-US" altLang="ja-JP" sz="2800" smtClean="0">
                <a:ea typeface="ＭＳ Ｐゴシック" panose="020B0600070205080204" pitchFamily="34" charset="-128"/>
              </a:rPr>
              <a:t>Nature of Project: </a:t>
            </a:r>
          </a:p>
          <a:p>
            <a:pPr marL="914400" lvl="1" indent="-457200" algn="just" eaLnBrk="1" hangingPunct="1"/>
            <a:r>
              <a:rPr lang="en-US" altLang="ja-JP" sz="2400" smtClean="0">
                <a:ea typeface="ＭＳ Ｐゴシック" panose="020B0600070205080204" pitchFamily="34" charset="-128"/>
              </a:rPr>
              <a:t>Construction of sewerage system, Treatment Plant and related  environmental infrastructure.</a:t>
            </a:r>
          </a:p>
          <a:p>
            <a:pPr marL="914400" lvl="1" indent="-457200" eaLnBrk="1" hangingPunct="1">
              <a:buFontTx/>
              <a:buNone/>
            </a:pPr>
            <a:endParaRPr lang="ja-JP" altLang="en-US" sz="24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200" dirty="0" err="1" smtClean="0">
                <a:ea typeface="ＭＳ Ｐゴシック" charset="-128"/>
              </a:rPr>
              <a:t>Katchi</a:t>
            </a:r>
            <a:r>
              <a:rPr lang="en-US" altLang="ja-JP" sz="3200" dirty="0" smtClean="0">
                <a:ea typeface="ＭＳ Ｐゴシック" charset="-128"/>
              </a:rPr>
              <a:t> </a:t>
            </a:r>
            <a:r>
              <a:rPr lang="en-US" altLang="ja-JP" sz="3200" dirty="0" err="1" smtClean="0">
                <a:ea typeface="ＭＳ Ｐゴシック" charset="-128"/>
              </a:rPr>
              <a:t>Abadis</a:t>
            </a:r>
            <a:r>
              <a:rPr lang="en-US" altLang="ja-JP" sz="3200" dirty="0" smtClean="0">
                <a:ea typeface="ＭＳ Ｐゴシック" charset="-128"/>
              </a:rPr>
              <a:t> Upgrading Program (KAUP) </a:t>
            </a:r>
            <a:br>
              <a:rPr lang="en-US" altLang="ja-JP" sz="3200" dirty="0" smtClean="0">
                <a:ea typeface="ＭＳ Ｐゴシック" charset="-128"/>
              </a:rPr>
            </a:br>
            <a:r>
              <a:rPr lang="en-US" altLang="ja-JP" sz="3200" dirty="0" smtClean="0">
                <a:ea typeface="ＭＳ Ｐゴシック" charset="-128"/>
              </a:rPr>
              <a:t>in Orangi Town Karachi (1991-95)</a:t>
            </a:r>
            <a:br>
              <a:rPr lang="en-US" altLang="ja-JP" sz="3200" dirty="0" smtClean="0">
                <a:ea typeface="ＭＳ Ｐゴシック" charset="-128"/>
              </a:rPr>
            </a:br>
            <a:r>
              <a:rPr lang="en-US" altLang="ja-JP" sz="3200" dirty="0" smtClean="0">
                <a:ea typeface="ＭＳ Ｐゴシック" charset="-128"/>
              </a:rPr>
              <a:t> Donor: ADB- Japan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905000"/>
            <a:ext cx="8229600" cy="4530725"/>
          </a:xfrm>
        </p:spPr>
        <p:txBody>
          <a:bodyPr/>
          <a:lstStyle/>
          <a:p>
            <a:pPr algn="just" eaLnBrk="1" hangingPunct="1"/>
            <a:r>
              <a:rPr lang="en-US" altLang="ja-JP" sz="2800" smtClean="0">
                <a:ea typeface="ＭＳ Ｐゴシック" panose="020B0600070205080204" pitchFamily="34" charset="-128"/>
              </a:rPr>
              <a:t>Partnerships were made between donor, Karachi Municipal Corporation (KMC) and OPP-RTI, while communities were expected to construct their self-financed sewerage work through volunteer cooperation. </a:t>
            </a:r>
          </a:p>
          <a:p>
            <a:pPr algn="just" eaLnBrk="1" hangingPunct="1"/>
            <a:r>
              <a:rPr lang="en-US" altLang="ja-JP" sz="2800" smtClean="0">
                <a:ea typeface="ＭＳ Ｐゴシック" panose="020B0600070205080204" pitchFamily="34" charset="-128"/>
              </a:rPr>
              <a:t>Nine Sub Project Areas (SPA) were selected under this project. </a:t>
            </a:r>
          </a:p>
          <a:p>
            <a:pPr algn="just" eaLnBrk="1" hangingPunct="1"/>
            <a:r>
              <a:rPr lang="en-US" altLang="ja-JP" sz="2800" smtClean="0">
                <a:ea typeface="ＭＳ Ｐゴシック" panose="020B0600070205080204" pitchFamily="34" charset="-128"/>
              </a:rPr>
              <a:t>Work could start in two SPA namely </a:t>
            </a:r>
            <a:r>
              <a:rPr lang="en-US" altLang="ja-JP" sz="2800" i="1" smtClean="0">
                <a:ea typeface="ＭＳ Ｐゴシック" panose="020B0600070205080204" pitchFamily="34" charset="-128"/>
              </a:rPr>
              <a:t>Baldia</a:t>
            </a:r>
            <a:r>
              <a:rPr lang="en-US" altLang="ja-JP" sz="2800" smtClean="0">
                <a:ea typeface="ＭＳ Ｐゴシック" panose="020B0600070205080204" pitchFamily="34" charset="-128"/>
              </a:rPr>
              <a:t> and </a:t>
            </a:r>
            <a:r>
              <a:rPr lang="en-US" altLang="ja-JP" sz="2800" i="1" smtClean="0">
                <a:ea typeface="ＭＳ Ｐゴシック" panose="020B0600070205080204" pitchFamily="34" charset="-128"/>
              </a:rPr>
              <a:t>circle 125</a:t>
            </a:r>
            <a:r>
              <a:rPr lang="en-US" altLang="ja-JP" sz="2800" smtClean="0">
                <a:ea typeface="ＭＳ Ｐゴシック" panose="020B0600070205080204" pitchFamily="34" charset="-128"/>
              </a:rPr>
              <a:t> </a:t>
            </a:r>
          </a:p>
          <a:p>
            <a:pPr eaLnBrk="1" hangingPunct="1"/>
            <a:endParaRPr lang="en-US" altLang="ja-JP" sz="28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Results of KAUP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91600" cy="4267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ja-JP" sz="2800" b="1" smtClean="0">
                <a:ea typeface="ＭＳ Ｐゴシック" panose="020B0600070205080204" pitchFamily="34" charset="-128"/>
              </a:rPr>
              <a:t>Sub Project Area (SPA) Baldia</a:t>
            </a:r>
            <a:r>
              <a:rPr lang="en-US" altLang="ja-JP" sz="2800" b="1" i="1" smtClean="0">
                <a:ea typeface="ＭＳ Ｐゴシック" panose="020B0600070205080204" pitchFamily="34" charset="-128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endParaRPr lang="en-US" altLang="ja-JP" sz="2000" smtClean="0">
              <a:ea typeface="ＭＳ Ｐゴシック" panose="020B0600070205080204" pitchFamily="34" charset="-128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en-US" altLang="ja-JP" smtClean="0">
                <a:ea typeface="ＭＳ Ｐゴシック" panose="020B0600070205080204" pitchFamily="34" charset="-128"/>
              </a:rPr>
              <a:t>OPP-RTI decided to exit from this project in 1992 before the actual construction work was started.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ja-JP" smtClean="0">
                <a:ea typeface="ＭＳ Ｐゴシック" panose="020B0600070205080204" pitchFamily="34" charset="-128"/>
              </a:rPr>
              <a:t>After OPP-RTI left this SPA, KMC decided to break the ‘internal-external’ principle and provided both ‘internal’ and ‘external’ work in free of charge to communities.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ja-JP" smtClean="0">
                <a:ea typeface="ＭＳ Ｐゴシック" panose="020B0600070205080204" pitchFamily="34" charset="-128"/>
              </a:rPr>
              <a:t>KMC has provided 120,983 running feet of trunk sewers at a cost of Rs. 12,748,000 (US$ 318,700)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ja-JP" smtClean="0">
                <a:ea typeface="ＭＳ Ｐゴシック" panose="020B0600070205080204" pitchFamily="34" charset="-128"/>
              </a:rPr>
              <a:t>The cost of sewerage line per running ft. was Rs. 105.37 (US$ 2.6).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ja-JP" smtClean="0">
                <a:ea typeface="ＭＳ Ｐゴシック" panose="020B0600070205080204" pitchFamily="34" charset="-128"/>
              </a:rPr>
              <a:t>In the case of self organized work in Orangi Town the average cost per running ft was around Rs. 15.</a:t>
            </a:r>
          </a:p>
          <a:p>
            <a:pPr algn="just" eaLnBrk="1" hangingPunct="1">
              <a:lnSpc>
                <a:spcPct val="80000"/>
              </a:lnSpc>
            </a:pPr>
            <a:endParaRPr lang="ja-JP" altLang="en-US" sz="28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334000"/>
          </a:xfrm>
        </p:spPr>
        <p:txBody>
          <a:bodyPr/>
          <a:lstStyle/>
          <a:p>
            <a:pPr algn="just" eaLnBrk="1" hangingPunct="1"/>
            <a:r>
              <a:rPr lang="en-US" altLang="ja-JP" b="1" i="1" smtClean="0">
                <a:ea typeface="ＭＳ Ｐゴシック" panose="020B0600070205080204" pitchFamily="34" charset="-128"/>
              </a:rPr>
              <a:t>Sub Project Area (SPA) Circle 125</a:t>
            </a:r>
            <a:r>
              <a:rPr lang="en-US" altLang="ja-JP" smtClean="0">
                <a:ea typeface="ＭＳ Ｐゴシック" panose="020B0600070205080204" pitchFamily="34" charset="-128"/>
              </a:rPr>
              <a:t> </a:t>
            </a:r>
          </a:p>
          <a:p>
            <a:pPr lvl="1" algn="just" eaLnBrk="1" hangingPunct="1"/>
            <a:r>
              <a:rPr lang="en-US" altLang="ja-JP" smtClean="0">
                <a:ea typeface="ＭＳ Ｐゴシック" panose="020B0600070205080204" pitchFamily="34" charset="-128"/>
              </a:rPr>
              <a:t>It was located within the Orangi Town.</a:t>
            </a:r>
          </a:p>
          <a:p>
            <a:pPr lvl="1" algn="just" eaLnBrk="1" hangingPunct="1"/>
            <a:r>
              <a:rPr lang="en-US" altLang="ja-JP" smtClean="0">
                <a:ea typeface="ＭＳ Ｐゴシック" panose="020B0600070205080204" pitchFamily="34" charset="-128"/>
              </a:rPr>
              <a:t>More than 70% of  ‘internal’ development had already been completed before  the project started. </a:t>
            </a:r>
          </a:p>
          <a:p>
            <a:pPr lvl="1" algn="just" eaLnBrk="1" hangingPunct="1"/>
            <a:r>
              <a:rPr lang="en-US" altLang="ja-JP" smtClean="0">
                <a:ea typeface="ＭＳ Ｐゴシック" panose="020B0600070205080204" pitchFamily="34" charset="-128"/>
              </a:rPr>
              <a:t>A total length of 1,200 running feet of sewer was to be completed to connect sewerage from lanes to the nearby natural drains.</a:t>
            </a:r>
          </a:p>
          <a:p>
            <a:pPr lvl="1" algn="just" eaLnBrk="1" hangingPunct="1"/>
            <a:r>
              <a:rPr lang="en-US" altLang="ja-JP" smtClean="0">
                <a:ea typeface="ＭＳ Ｐゴシック" panose="020B0600070205080204" pitchFamily="34" charset="-128"/>
              </a:rPr>
              <a:t>The construction cost per running ft was </a:t>
            </a:r>
            <a:r>
              <a:rPr lang="en-US" altLang="ja-JP" b="1" smtClean="0">
                <a:ea typeface="ＭＳ Ｐゴシック" panose="020B0600070205080204" pitchFamily="34" charset="-128"/>
              </a:rPr>
              <a:t>Rs. 83.33</a:t>
            </a:r>
            <a:r>
              <a:rPr lang="en-US" altLang="ja-JP" smtClean="0">
                <a:ea typeface="ＭＳ Ｐゴシック" panose="020B0600070205080204" pitchFamily="34" charset="-128"/>
              </a:rPr>
              <a:t> (US$ 2.08) which is lower than the cost per running ft in case of the construction of trunk sewerage which was constructed under the supervision of KWSB.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sz="4000" smtClean="0">
                <a:ea typeface="ＭＳ Ｐゴシック" charset="-128"/>
              </a:rPr>
              <a:t>Why Internal-External Model</a:t>
            </a:r>
            <a:br>
              <a:rPr lang="en-US" altLang="ja-JP" sz="4000" smtClean="0">
                <a:ea typeface="ＭＳ Ｐゴシック" charset="-128"/>
              </a:rPr>
            </a:br>
            <a:r>
              <a:rPr lang="en-US" altLang="ja-JP" sz="4000" smtClean="0">
                <a:ea typeface="ＭＳ Ｐゴシック" charset="-128"/>
              </a:rPr>
              <a:t> Failed in KAUP 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 smtClean="0">
                <a:ea typeface="ＭＳ Ｐゴシック" panose="020B0600070205080204" pitchFamily="34" charset="-128"/>
              </a:rPr>
              <a:t>The internal-external model could not success since government decided to provide all internal and external work in free of charge to the communities.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400" smtClean="0">
                <a:ea typeface="ＭＳ Ｐゴシック" panose="020B0600070205080204" pitchFamily="34" charset="-128"/>
              </a:rPr>
              <a:t>Government failed to complete major part of the external work and government agencies left the projects without completion.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400" smtClean="0">
                <a:ea typeface="ＭＳ Ｐゴシック" panose="020B0600070205080204" pitchFamily="34" charset="-128"/>
              </a:rPr>
              <a:t>The project has not been completed till now since the  “treatment plant” was not completed.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400" smtClean="0">
                <a:ea typeface="ＭＳ Ｐゴシック" panose="020B0600070205080204" pitchFamily="34" charset="-128"/>
              </a:rPr>
              <a:t>Failure on the part of government agencies also affected the ‘internal’ work of communities since it could not be connected with ‘external’ work.</a:t>
            </a:r>
          </a:p>
          <a:p>
            <a:pPr eaLnBrk="1" hangingPunct="1">
              <a:lnSpc>
                <a:spcPct val="90000"/>
              </a:lnSpc>
            </a:pPr>
            <a:endParaRPr lang="en-US" altLang="ja-JP" sz="24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ja-JP" sz="24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ja-JP" altLang="en-US" sz="24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136</TotalTime>
  <Words>1283</Words>
  <Application>Microsoft Office PowerPoint</Application>
  <PresentationFormat>On-screen Show (4:3)</PresentationFormat>
  <Paragraphs>111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ＭＳ Ｐゴシック</vt:lpstr>
      <vt:lpstr>Times New Roman</vt:lpstr>
      <vt:lpstr>Wingdings</vt:lpstr>
      <vt:lpstr>MS Mincho</vt:lpstr>
      <vt:lpstr>Mountain Top</vt:lpstr>
      <vt:lpstr>014. “Internal – External”  Model of Participatory Development</vt:lpstr>
      <vt:lpstr>PowerPoint Presentation</vt:lpstr>
      <vt:lpstr>Comparison of infrastructure by different Actors in Orangi Town (July 1980 – Nov. 1989)</vt:lpstr>
      <vt:lpstr>Evolution of “Internal-External” Model of Participation</vt:lpstr>
      <vt:lpstr>Experiencing “Internal-External” Model Results of three Case studies </vt:lpstr>
      <vt:lpstr>Katchi Abadis Upgrading Program (KAUP)  in Orangi Town Karachi (1991-95)  Donor: ADB- Japan</vt:lpstr>
      <vt:lpstr>Results of KAUP</vt:lpstr>
      <vt:lpstr>PowerPoint Presentation</vt:lpstr>
      <vt:lpstr>Why Internal-External Model  Failed in KAUP ?</vt:lpstr>
      <vt:lpstr>UNICEF Funded Urban Basic Services (UBS) program for the improvement of squatter settlements in Sukkur </vt:lpstr>
      <vt:lpstr>PowerPoint Presentation</vt:lpstr>
      <vt:lpstr>Shelter for Low Income Communities Project:  The World Bank Collaborative Katchi Abadi Improvement Program at Hyderabad</vt:lpstr>
      <vt:lpstr>Findings </vt:lpstr>
      <vt:lpstr>PowerPoint Presentation</vt:lpstr>
    </vt:vector>
  </TitlesOfParts>
  <Company>lcwu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Faheem</dc:creator>
  <cp:lastModifiedBy>Home</cp:lastModifiedBy>
  <cp:revision>18</cp:revision>
  <dcterms:created xsi:type="dcterms:W3CDTF">2008-12-16T07:03:22Z</dcterms:created>
  <dcterms:modified xsi:type="dcterms:W3CDTF">2020-04-26T10:46:25Z</dcterms:modified>
</cp:coreProperties>
</file>